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8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611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27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055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9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81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08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70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24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01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480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127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362B9-0445-4F76-B349-4D4FF0D1C8EC}" type="datetimeFigureOut">
              <a:rPr lang="en-GB" smtClean="0"/>
              <a:t>23/11/2022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FC615-79FA-4ADD-B275-5520F1393F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3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D58A16BC-734A-4208-A7E0-F564BE41E90B}"/>
              </a:ext>
            </a:extLst>
          </p:cNvPr>
          <p:cNvCxnSpPr/>
          <p:nvPr/>
        </p:nvCxnSpPr>
        <p:spPr>
          <a:xfrm>
            <a:off x="5769922" y="3402501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2817E4B-D88E-4EB2-9CE3-63F714AB484F}"/>
              </a:ext>
            </a:extLst>
          </p:cNvPr>
          <p:cNvCxnSpPr>
            <a:cxnSpLocks/>
          </p:cNvCxnSpPr>
          <p:nvPr/>
        </p:nvCxnSpPr>
        <p:spPr>
          <a:xfrm flipH="1" flipV="1">
            <a:off x="3634230" y="3311824"/>
            <a:ext cx="960" cy="31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Title 15"/>
          <p:cNvSpPr txBox="1">
            <a:spLocks/>
          </p:cNvSpPr>
          <p:nvPr/>
        </p:nvSpPr>
        <p:spPr>
          <a:xfrm>
            <a:off x="1878160" y="327814"/>
            <a:ext cx="8229600" cy="431651"/>
          </a:xfrm>
          <a:prstGeom prst="rect">
            <a:avLst/>
          </a:prstGeom>
        </p:spPr>
        <p:txBody>
          <a:bodyPr vert="horz" lIns="84406" tIns="42203" rIns="84406" bIns="42203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ZA" sz="1400" b="1" dirty="0">
                <a:solidFill>
                  <a:prstClr val="black"/>
                </a:solidFill>
                <a:ea typeface="+mn-ea"/>
              </a:rPr>
              <a:t>Branch: </a:t>
            </a:r>
            <a:r>
              <a:rPr lang="en-ZA" sz="14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Agricultural Production, Biosecurity and Natural Resources Management</a:t>
            </a:r>
            <a:endParaRPr lang="en-US" sz="1400" dirty="0">
              <a:effectLst/>
              <a:ea typeface="Calibri" panose="020F050202020403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en-ZA" sz="1400" b="1" dirty="0">
                <a:solidFill>
                  <a:prstClr val="black"/>
                </a:solidFill>
              </a:rPr>
              <a:t>Directorate: Food Safety and Quality Assurance</a:t>
            </a:r>
            <a:endParaRPr lang="en-ZA" sz="1400" dirty="0">
              <a:solidFill>
                <a:prstClr val="black"/>
              </a:solidFill>
              <a:ea typeface="+mn-ea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3640977" y="800443"/>
            <a:ext cx="5126070" cy="2345620"/>
            <a:chOff x="1568056" y="2824483"/>
            <a:chExt cx="1161438" cy="7992553"/>
          </a:xfrm>
        </p:grpSpPr>
        <p:sp>
          <p:nvSpPr>
            <p:cNvPr id="46" name="Rectangle 45"/>
            <p:cNvSpPr/>
            <p:nvPr/>
          </p:nvSpPr>
          <p:spPr>
            <a:xfrm>
              <a:off x="1568056" y="2824483"/>
              <a:ext cx="1161438" cy="9039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118169" tIns="59084" rIns="118169" bIns="59084" anchor="ctr"/>
            <a:lstStyle/>
            <a:p>
              <a:pPr algn="ctr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DIRECTORATE: FOOD SAFETY &amp; QUALITY ASSURANCE</a:t>
              </a:r>
              <a:endParaRPr lang="en-ZA" sz="105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1568056" y="3552543"/>
              <a:ext cx="1161438" cy="7264493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t" anchorCtr="0">
              <a:noAutofit/>
            </a:bodyPr>
            <a:lstStyle/>
            <a:p>
              <a:r>
                <a:rPr lang="en-ZA" sz="800" b="1" kern="0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Purpose: </a:t>
              </a: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To regulate and promote food safety and quality assurance of agricultural and liquor products through legislative control</a:t>
              </a:r>
              <a:endPara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 Functions:</a:t>
              </a:r>
              <a:endPara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85725" indent="-85725">
                <a:buFont typeface="+mj-lt"/>
                <a:buAutoNum type="arabicPeriod"/>
                <a:tabLst>
                  <a:tab pos="85725" algn="l"/>
                </a:tabLst>
              </a:pPr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Regulate food safety and quality of agricultural and liquor products</a:t>
              </a:r>
            </a:p>
            <a:p>
              <a:pPr marL="85725" indent="-85725">
                <a:buFont typeface="+mj-lt"/>
                <a:buAutoNum type="arabicPeriod"/>
                <a:tabLst>
                  <a:tab pos="85725" algn="l"/>
                </a:tabLst>
              </a:pPr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Provide and analytical laboratory services in support of the food safety and quality regulatory system</a:t>
              </a:r>
            </a:p>
            <a:p>
              <a:pPr marL="85725" indent="-85725">
                <a:buFont typeface="+mj-lt"/>
                <a:buAutoNum type="arabicPeriod"/>
                <a:tabLst>
                  <a:tab pos="85725" algn="l"/>
                </a:tabLst>
              </a:pPr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management support services</a:t>
              </a:r>
              <a:endParaRPr lang="en-US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algn="just">
                <a:tabLst>
                  <a:tab pos="228600" algn="l"/>
                </a:tabLst>
              </a:pPr>
              <a:r>
                <a:rPr lang="en-ZA" sz="800" b="1" u="sng" dirty="0">
                  <a:solidFill>
                    <a:prstClr val="black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Posts: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Director: Food Safety and Quality Assurance (L13)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National Quality Assurance Manager (L10)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X Personal Assistant (L7)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X Senior Administrative Officer (L8)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X Administrative Officer (L7)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3 X Senior Administration Clerk (L5)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X Chief Registry Clerk (L7)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 X Senior Registry Clerk (L5)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1 X Messenger (L2)</a:t>
              </a:r>
            </a:p>
            <a:p>
              <a:pPr lvl="0"/>
              <a:r>
                <a:rPr lang="en-US" sz="800" dirty="0">
                  <a:solidFill>
                    <a:srgbClr val="0000FF"/>
                  </a:solidFill>
                  <a:latin typeface="Arial" pitchFamily="34" charset="0"/>
                  <a:cs typeface="Arial" pitchFamily="34" charset="0"/>
                </a:rPr>
                <a:t>2 X Cleaner (L2)</a:t>
              </a:r>
            </a:p>
            <a:p>
              <a:pPr lvl="0"/>
              <a:endPara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endParaRPr>
            </a:p>
            <a:p>
              <a:pPr marL="105510" indent="-105510"/>
              <a:endParaRPr lang="en-ZA" sz="8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 marL="105510" indent="-105510"/>
              <a:endParaRPr lang="en-ZA" sz="7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tabLst>
                  <a:tab pos="105510" algn="l"/>
                  <a:tab pos="422041" algn="l"/>
                </a:tabLst>
              </a:pPr>
              <a:endParaRPr lang="en-ZA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07000"/>
                </a:lnSpc>
                <a:tabLst>
                  <a:tab pos="105510" algn="l"/>
                  <a:tab pos="422041" algn="l"/>
                </a:tabLst>
              </a:pPr>
              <a:endParaRPr lang="en-ZA" sz="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1" name="Rectangle 50"/>
          <p:cNvSpPr/>
          <p:nvPr/>
        </p:nvSpPr>
        <p:spPr>
          <a:xfrm>
            <a:off x="214297" y="3618231"/>
            <a:ext cx="1830634" cy="3424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rgbClr val="000000"/>
            </a:solidFill>
            <a:prstDash val="solid"/>
          </a:ln>
          <a:effectLst/>
        </p:spPr>
        <p:txBody>
          <a:bodyPr lIns="118169" tIns="59084" rIns="118169" bIns="59084" anchor="ctr" anchorCtr="0"/>
          <a:lstStyle/>
          <a:p>
            <a:pPr algn="ctr"/>
            <a:r>
              <a:rPr lang="en-US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SUB-DIRECTORATE: AGRICUILTURAL PRODUCT QUALITY ASSURANCE</a:t>
            </a:r>
            <a:endParaRPr lang="en-ZA" sz="1050" dirty="0">
              <a:solidFill>
                <a:srgbClr val="0000FF"/>
              </a:solidFill>
              <a:latin typeface="Arial" pitchFamily="34" charset="0"/>
              <a:ea typeface="Times New Roman" panose="02020603050405020304" pitchFamily="18" charset="0"/>
              <a:cs typeface="Arial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14296" y="3983552"/>
            <a:ext cx="1830635" cy="2708637"/>
          </a:xfrm>
          <a:prstGeom prst="rect">
            <a:avLst/>
          </a:prstGeom>
          <a:noFill/>
          <a:ln w="3175" cap="flat" cmpd="sng" algn="ctr">
            <a:solidFill>
              <a:srgbClr val="000000"/>
            </a:solidFill>
            <a:prstDash val="solid"/>
          </a:ln>
          <a:effectLst/>
        </p:spPr>
        <p:txBody>
          <a:bodyPr anchor="t" anchorCtr="0">
            <a:noAutofit/>
          </a:bodyPr>
          <a:lstStyle/>
          <a:p>
            <a:r>
              <a:rPr lang="en-US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Purpose: </a:t>
            </a:r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  regulate food safety and quality of agricultural products</a:t>
            </a:r>
          </a:p>
          <a:p>
            <a:r>
              <a:rPr lang="en-US" sz="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Functions:</a:t>
            </a:r>
            <a:endParaRPr lang="en-US" sz="8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112713" indent="-112713">
              <a:buFont typeface="+mj-lt"/>
              <a:buAutoNum type="arabicPeriod"/>
            </a:pPr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Determine food safety and quality norms and standards for </a:t>
            </a:r>
          </a:p>
          <a:p>
            <a:pPr marL="171450" indent="-171450">
              <a:buFontTx/>
              <a:buChar char="-"/>
            </a:pPr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Perishable Products and Flowers</a:t>
            </a:r>
          </a:p>
          <a:p>
            <a:pPr marL="171450" indent="-171450">
              <a:buFontTx/>
              <a:buChar char="-"/>
            </a:pPr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Agronomy and Vegetables</a:t>
            </a:r>
          </a:p>
          <a:p>
            <a:pPr marL="171450" indent="-171450">
              <a:buFontTx/>
              <a:buChar char="-"/>
            </a:pPr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Animal and Processed Products</a:t>
            </a:r>
          </a:p>
          <a:p>
            <a:pPr lvl="0"/>
            <a:r>
              <a:rPr lang="en-US" sz="8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2. Administer the Agricultural Product Standards Act, 1990 (Act 119 of 1990) </a:t>
            </a:r>
          </a:p>
          <a:p>
            <a:r>
              <a:rPr lang="en-ZA" sz="800" b="1" u="sng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Posts: </a:t>
            </a:r>
          </a:p>
          <a:p>
            <a:pPr marL="105510" indent="-105510"/>
            <a:r>
              <a: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 X Deputy Director: Food Safety &amp; Quality Assurance (L12)</a:t>
            </a:r>
          </a:p>
          <a:p>
            <a:pPr marL="105510" indent="-105510"/>
            <a:r>
              <a: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X Manager (L11)</a:t>
            </a:r>
          </a:p>
          <a:p>
            <a:pPr marL="105510" indent="-105510"/>
            <a:r>
              <a: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11 X Chief Food Safety &amp; Quality Assurance Officer (L9)</a:t>
            </a:r>
          </a:p>
          <a:p>
            <a:pPr marL="105510" indent="-105510"/>
            <a:r>
              <a:rPr lang="en-ZA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 X Food Safety &amp; Quality Assurance Officer (L7)</a:t>
            </a:r>
          </a:p>
          <a:p>
            <a:pPr>
              <a:tabLst>
                <a:tab pos="228600" algn="l"/>
              </a:tabLst>
            </a:pPr>
            <a:endParaRPr lang="en-ZA" sz="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4466208" y="3591481"/>
            <a:ext cx="2310940" cy="3100708"/>
            <a:chOff x="-297170" y="4439267"/>
            <a:chExt cx="1176035" cy="5905103"/>
          </a:xfrm>
        </p:grpSpPr>
        <p:sp>
          <p:nvSpPr>
            <p:cNvPr id="58" name="Rectangle 57"/>
            <p:cNvSpPr/>
            <p:nvPr/>
          </p:nvSpPr>
          <p:spPr>
            <a:xfrm>
              <a:off x="-297170" y="4439267"/>
              <a:ext cx="1176035" cy="6531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118169" tIns="59084" rIns="118169" bIns="59084" anchor="ctr"/>
            <a:lstStyle/>
            <a:p>
              <a:pPr algn="ctr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SUBDIRECTORATE:</a:t>
              </a:r>
              <a:r>
                <a:rPr lang="en-US" sz="800" b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LIQUOR PRODUCTS LABORATORIES</a:t>
              </a:r>
              <a:endParaRPr lang="en-ZA" sz="101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-297170" y="5092405"/>
              <a:ext cx="1176035" cy="525196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t" anchorCtr="0">
              <a:no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Purpose: </a:t>
              </a: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To provide an analytical laboratory service in support of the food safety and quality regulatory system</a:t>
              </a:r>
            </a:p>
            <a:p>
              <a:pPr marL="112713" indent="-112713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Functions:</a:t>
              </a:r>
            </a:p>
            <a:p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analyses of liquor products to verify compliance with national and international standards and requirements</a:t>
              </a:r>
            </a:p>
            <a:p>
              <a:pPr>
                <a:tabLst>
                  <a:tab pos="228600" algn="l"/>
                </a:tabLst>
              </a:pPr>
              <a:r>
                <a:rPr lang="en-ZA" sz="800" b="1" u="sng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Posts: 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Scientist Manager Grade B [OSD]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6 X Scientific Production Grade A [OSD]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7 X Senior Laboratory Assistant {L5]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1 X Laboratory Assistant [L4]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1 X Senior Administration Clerk [L5]</a:t>
              </a:r>
            </a:p>
            <a:p>
              <a:pPr>
                <a:tabLst>
                  <a:tab pos="228600" algn="l"/>
                </a:tabLst>
              </a:pPr>
              <a:endParaRPr lang="en-ZA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016D2C-9656-458A-8A39-1B46DE60DB75}"/>
              </a:ext>
            </a:extLst>
          </p:cNvPr>
          <p:cNvCxnSpPr>
            <a:cxnSpLocks/>
          </p:cNvCxnSpPr>
          <p:nvPr/>
        </p:nvCxnSpPr>
        <p:spPr>
          <a:xfrm flipV="1">
            <a:off x="2924944" y="3294535"/>
            <a:ext cx="640871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BA5F4F7-7E39-4089-90B6-BB436F7D5BF7}"/>
              </a:ext>
            </a:extLst>
          </p:cNvPr>
          <p:cNvCxnSpPr>
            <a:cxnSpLocks/>
          </p:cNvCxnSpPr>
          <p:nvPr/>
        </p:nvCxnSpPr>
        <p:spPr>
          <a:xfrm>
            <a:off x="8338832" y="3310678"/>
            <a:ext cx="0" cy="2733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5A449C4-ADD2-4305-8702-C054552224C3}"/>
              </a:ext>
            </a:extLst>
          </p:cNvPr>
          <p:cNvCxnSpPr>
            <a:cxnSpLocks/>
          </p:cNvCxnSpPr>
          <p:nvPr/>
        </p:nvCxnSpPr>
        <p:spPr>
          <a:xfrm>
            <a:off x="5769922" y="34025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0CD5DF8-A5A0-4247-82C6-A0269D102469}"/>
              </a:ext>
            </a:extLst>
          </p:cNvPr>
          <p:cNvCxnSpPr>
            <a:cxnSpLocks/>
          </p:cNvCxnSpPr>
          <p:nvPr/>
        </p:nvCxnSpPr>
        <p:spPr>
          <a:xfrm>
            <a:off x="5769922" y="340250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C700-325B-E741-9D5D-6030AB79B70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8760297" y="573884"/>
            <a:ext cx="1548057" cy="262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ZA" sz="1108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110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87988" y="3186477"/>
            <a:ext cx="0" cy="0"/>
          </a:xfrm>
          <a:prstGeom prst="line">
            <a:avLst/>
          </a:prstGeom>
          <a:ln w="3175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2817E4B-D88E-4EB2-9CE3-63F714AB484F}"/>
              </a:ext>
            </a:extLst>
          </p:cNvPr>
          <p:cNvCxnSpPr>
            <a:cxnSpLocks/>
            <a:endCxn id="47" idx="2"/>
          </p:cNvCxnSpPr>
          <p:nvPr/>
        </p:nvCxnSpPr>
        <p:spPr>
          <a:xfrm flipV="1">
            <a:off x="6204012" y="3140967"/>
            <a:ext cx="0" cy="4505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157177" y="3613695"/>
            <a:ext cx="2111432" cy="3100708"/>
            <a:chOff x="-115784" y="4439267"/>
            <a:chExt cx="1232999" cy="5905103"/>
          </a:xfrm>
        </p:grpSpPr>
        <p:sp>
          <p:nvSpPr>
            <p:cNvPr id="22" name="Rectangle 21"/>
            <p:cNvSpPr/>
            <p:nvPr/>
          </p:nvSpPr>
          <p:spPr>
            <a:xfrm>
              <a:off x="-115783" y="4439267"/>
              <a:ext cx="1232998" cy="6531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118169" tIns="59084" rIns="118169" bIns="59084" anchor="ctr"/>
            <a:lstStyle/>
            <a:p>
              <a:pPr algn="ctr"/>
              <a:r>
                <a:rPr lang="en-US" sz="800" b="1" dirty="0">
                  <a:latin typeface="Arial" panose="020B0604020202020204" pitchFamily="34" charset="0"/>
                  <a:ea typeface="Times New Roman" panose="02020603050405020304" pitchFamily="18" charset="0"/>
                </a:rPr>
                <a:t>SUBDIRECTORATE: LIQUOR PRODUCTS</a:t>
              </a:r>
              <a:endParaRPr lang="en-ZA" sz="1015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-115784" y="5092405"/>
              <a:ext cx="1232999" cy="525196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t" anchorCtr="0">
              <a:noAutofit/>
            </a:bodyPr>
            <a:lstStyle/>
            <a:p>
              <a:r>
                <a:rPr lang="en-US" sz="8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Purpose: </a:t>
              </a:r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To  regulate food safety and quality of liquor products</a:t>
              </a:r>
            </a:p>
            <a:p>
              <a:pPr marL="112713" indent="-112713"/>
              <a:r>
                <a:rPr lang="en-US" sz="800" b="1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Functions: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Determine food safety and quality norms and standards for liquor products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Administer the Liquor Products Act, 1989 (Act 60 of 1989)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Manage the sensorial  and  analytical  evaluation of  liquor products to verify compliance with national and international standards and requirements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Establish and maintain data bases to ensure effective certification of liquor products</a:t>
              </a:r>
            </a:p>
            <a:p>
              <a:pPr>
                <a:tabLst>
                  <a:tab pos="228600" algn="l"/>
                </a:tabLst>
              </a:pPr>
              <a:r>
                <a:rPr lang="en-ZA" sz="800" b="1" u="sng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Posts: </a:t>
              </a:r>
            </a:p>
            <a:p>
              <a:pPr marL="105510" indent="-105510"/>
              <a:r>
                <a:rPr lang="en-ZA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Scientist Manager Grade A  (OSD)</a:t>
              </a:r>
            </a:p>
            <a:p>
              <a:pPr marL="105510" indent="-105510"/>
              <a:r>
                <a:rPr lang="en-ZA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3 X Scientist Production Grade A - C  (OSD)</a:t>
              </a:r>
            </a:p>
            <a:p>
              <a:pPr marL="105510" indent="-105510"/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2 X Chief Administration Clerk (L7)</a:t>
              </a:r>
            </a:p>
            <a:p>
              <a:pPr marL="105510" indent="-105510"/>
              <a:r>
                <a:rPr lang="en-US" sz="800" dirty="0"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7 X Liquor Product Registration Clerk (L6)</a:t>
              </a:r>
            </a:p>
            <a:p>
              <a:pPr marL="105510" indent="-105510"/>
              <a:endParaRPr lang="en-US" sz="800" dirty="0">
                <a:solidFill>
                  <a:srgbClr val="0000FF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itchFamily="34" charset="0"/>
              </a:endParaRPr>
            </a:p>
            <a:p>
              <a:pPr>
                <a:tabLst>
                  <a:tab pos="228600" algn="l"/>
                </a:tabLst>
              </a:pPr>
              <a:endParaRPr lang="en-ZA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873493" y="3600125"/>
            <a:ext cx="2431866" cy="3100708"/>
            <a:chOff x="-675856" y="4472968"/>
            <a:chExt cx="1346177" cy="5905103"/>
          </a:xfrm>
        </p:grpSpPr>
        <p:sp>
          <p:nvSpPr>
            <p:cNvPr id="27" name="Rectangle 26"/>
            <p:cNvSpPr/>
            <p:nvPr/>
          </p:nvSpPr>
          <p:spPr>
            <a:xfrm>
              <a:off x="-675855" y="4472968"/>
              <a:ext cx="1346176" cy="6531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118169" tIns="59084" rIns="118169" bIns="59084" anchor="ctr"/>
            <a:lstStyle/>
            <a:p>
              <a:pPr algn="ctr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SUBDIRECTORATE:</a:t>
              </a:r>
              <a:r>
                <a:rPr lang="en-US" sz="800" b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AGRICULTURAL PRODUCTS LABORATRIES (SOUTH)</a:t>
              </a:r>
              <a:endParaRPr lang="en-ZA" sz="101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-675856" y="5126106"/>
              <a:ext cx="1346175" cy="525196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t" anchorCtr="0">
              <a:no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Purpose: </a:t>
              </a: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To provide an analytical laboratory service in support of the food safety and quality regulatory system</a:t>
              </a:r>
            </a:p>
            <a:p>
              <a:pPr marL="112713" indent="-112713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Functions: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analyses of fresh fruit, vegetables, grain and specific other products in order to verify compliance with national and international food safety and quality standards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analyses of processed food and dairy products on the local markets to verify compliance with standards and requirements</a:t>
              </a:r>
            </a:p>
            <a:p>
              <a:pPr>
                <a:tabLst>
                  <a:tab pos="228600" algn="l"/>
                </a:tabLst>
              </a:pPr>
              <a:r>
                <a:rPr lang="en-ZA" sz="800" b="1" u="sng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Posts: 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Scientist Manager Grade B [OSD]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6 X Scientist Production Grade A - C [OSD]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5 X Senior Laboratory Assistant {L5]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1 X Laboratory Assistant [L4]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1 X Senior Administration Clerk [L5]</a:t>
              </a:r>
            </a:p>
            <a:p>
              <a:pPr>
                <a:tabLst>
                  <a:tab pos="228600" algn="l"/>
                </a:tabLst>
              </a:pPr>
              <a:endParaRPr lang="en-ZA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9397931" y="3611354"/>
            <a:ext cx="2372891" cy="3110121"/>
            <a:chOff x="1945107" y="4426170"/>
            <a:chExt cx="1313531" cy="5923030"/>
          </a:xfrm>
        </p:grpSpPr>
        <p:sp>
          <p:nvSpPr>
            <p:cNvPr id="32" name="Rectangle 31"/>
            <p:cNvSpPr/>
            <p:nvPr/>
          </p:nvSpPr>
          <p:spPr>
            <a:xfrm>
              <a:off x="1945107" y="4426170"/>
              <a:ext cx="1313531" cy="65313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118169" tIns="59084" rIns="118169" bIns="59084" anchor="ctr"/>
            <a:lstStyle/>
            <a:p>
              <a:pPr algn="ctr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SUBDIRECTORATE:</a:t>
              </a:r>
              <a:r>
                <a:rPr lang="en-US" sz="800" b="1" dirty="0">
                  <a:solidFill>
                    <a:srgbClr val="FF0000"/>
                  </a:solidFill>
                  <a:latin typeface="Arial" panose="020B0604020202020204" pitchFamily="34" charset="0"/>
                  <a:ea typeface="Times New Roman" panose="02020603050405020304" pitchFamily="18" charset="0"/>
                </a:rPr>
                <a:t> AGRICULTURAL PRODUCTS LABORATRIES (NORTH)</a:t>
              </a:r>
              <a:endParaRPr lang="en-ZA" sz="1015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945107" y="5097235"/>
              <a:ext cx="1313531" cy="5251965"/>
            </a:xfrm>
            <a:prstGeom prst="rect">
              <a:avLst/>
            </a:prstGeom>
            <a:noFill/>
            <a:ln w="3175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anchor="t" anchorCtr="0">
              <a:noAutofit/>
            </a:bodyPr>
            <a:lstStyle/>
            <a:p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Purpose: </a:t>
              </a: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To provide an analytical laboratory service in support of the food safety and quality regulatory system</a:t>
              </a:r>
            </a:p>
            <a:p>
              <a:pPr marL="112713" indent="-112713"/>
              <a:r>
                <a:rPr lang="en-US" sz="800" b="1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Functions: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analyses of fresh fruit, vegetables, grain and specific other products in order to verify compliance with national and international food safety and quality standards</a:t>
              </a:r>
            </a:p>
            <a:p>
              <a:pPr marL="228600" indent="-228600">
                <a:buAutoNum type="arabicPeriod"/>
              </a:pPr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Render analyses of processed food and dairy products on the local markets to verify compliance with standards and requirements</a:t>
              </a:r>
            </a:p>
            <a:p>
              <a:pPr>
                <a:tabLst>
                  <a:tab pos="228600" algn="l"/>
                </a:tabLst>
              </a:pPr>
              <a:r>
                <a:rPr lang="en-ZA" sz="800" b="1" u="sng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Posts: 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 X Scientist Manager Grade B [OSD]</a:t>
              </a:r>
            </a:p>
            <a:p>
              <a:pPr marL="105510" indent="-105510"/>
              <a:r>
                <a:rPr lang="en-ZA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12 X Scientist Production Grade A - C [OSD]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4 X Senior Laboratory Assistant {L5]</a:t>
              </a:r>
            </a:p>
            <a:p>
              <a:pPr marL="105510" indent="-105510"/>
              <a:r>
                <a:rPr lang="en-US" sz="800" dirty="0">
                  <a:solidFill>
                    <a:srgbClr val="0000FF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itchFamily="34" charset="0"/>
                </a:rPr>
                <a:t>2 X Senior Administration Clerk [5]</a:t>
              </a:r>
            </a:p>
            <a:p>
              <a:pPr>
                <a:tabLst>
                  <a:tab pos="228600" algn="l"/>
                </a:tabLst>
              </a:pPr>
              <a:endParaRPr lang="en-ZA" sz="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" name="Straight Connector 3"/>
          <p:cNvCxnSpPr/>
          <p:nvPr/>
        </p:nvCxnSpPr>
        <p:spPr>
          <a:xfrm>
            <a:off x="9333656" y="3294535"/>
            <a:ext cx="167239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1006051" y="3295682"/>
            <a:ext cx="0" cy="288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587731" y="3294535"/>
            <a:ext cx="13372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596044" y="3294535"/>
            <a:ext cx="0" cy="3236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255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682</Words>
  <Application>Microsoft Office PowerPoint</Application>
  <PresentationFormat>Widescreen</PresentationFormat>
  <Paragraphs>80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BillyM</dc:creator>
  <cp:lastModifiedBy>Niel  Erasmus</cp:lastModifiedBy>
  <cp:revision>7</cp:revision>
  <dcterms:created xsi:type="dcterms:W3CDTF">2019-11-28T06:37:45Z</dcterms:created>
  <dcterms:modified xsi:type="dcterms:W3CDTF">2022-11-23T06:10:47Z</dcterms:modified>
</cp:coreProperties>
</file>